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4" r:id="rId4"/>
    <p:sldId id="269" r:id="rId5"/>
    <p:sldId id="263" r:id="rId6"/>
    <p:sldId id="262" r:id="rId7"/>
    <p:sldId id="259" r:id="rId8"/>
    <p:sldId id="261" r:id="rId9"/>
    <p:sldId id="273" r:id="rId10"/>
    <p:sldId id="266" r:id="rId11"/>
    <p:sldId id="260" r:id="rId12"/>
    <p:sldId id="264" r:id="rId13"/>
    <p:sldId id="265" r:id="rId14"/>
    <p:sldId id="282" r:id="rId15"/>
    <p:sldId id="276" r:id="rId16"/>
    <p:sldId id="268" r:id="rId17"/>
    <p:sldId id="272" r:id="rId18"/>
    <p:sldId id="270" r:id="rId19"/>
    <p:sldId id="271" r:id="rId20"/>
    <p:sldId id="275" r:id="rId21"/>
    <p:sldId id="281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33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B6D9-2711-45D7-B979-8B01B2F32DBE}" type="datetimeFigureOut">
              <a:rPr lang="en-US" smtClean="0"/>
              <a:pPr/>
              <a:t>04-Oct-22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53058-0ED6-4829-8E01-7B60430CB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B6D9-2711-45D7-B979-8B01B2F32DBE}" type="datetimeFigureOut">
              <a:rPr lang="en-US" smtClean="0"/>
              <a:pPr/>
              <a:t>04-Oct-22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53058-0ED6-4829-8E01-7B60430CB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B6D9-2711-45D7-B979-8B01B2F32DBE}" type="datetimeFigureOut">
              <a:rPr lang="en-US" smtClean="0"/>
              <a:pPr/>
              <a:t>04-Oct-22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53058-0ED6-4829-8E01-7B60430CB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B6D9-2711-45D7-B979-8B01B2F32DBE}" type="datetimeFigureOut">
              <a:rPr lang="en-US" smtClean="0"/>
              <a:pPr/>
              <a:t>04-Oct-22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53058-0ED6-4829-8E01-7B60430CB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B6D9-2711-45D7-B979-8B01B2F32DBE}" type="datetimeFigureOut">
              <a:rPr lang="en-US" smtClean="0"/>
              <a:pPr/>
              <a:t>04-Oct-22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53058-0ED6-4829-8E01-7B60430CB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B6D9-2711-45D7-B979-8B01B2F32DBE}" type="datetimeFigureOut">
              <a:rPr lang="en-US" smtClean="0"/>
              <a:pPr/>
              <a:t>04-Oct-22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53058-0ED6-4829-8E01-7B60430CB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B6D9-2711-45D7-B979-8B01B2F32DBE}" type="datetimeFigureOut">
              <a:rPr lang="en-US" smtClean="0"/>
              <a:pPr/>
              <a:t>04-Oct-22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53058-0ED6-4829-8E01-7B60430CB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B6D9-2711-45D7-B979-8B01B2F32DBE}" type="datetimeFigureOut">
              <a:rPr lang="en-US" smtClean="0"/>
              <a:pPr/>
              <a:t>04-Oct-22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53058-0ED6-4829-8E01-7B60430CB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B6D9-2711-45D7-B979-8B01B2F32DBE}" type="datetimeFigureOut">
              <a:rPr lang="en-US" smtClean="0"/>
              <a:pPr/>
              <a:t>04-Oct-22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53058-0ED6-4829-8E01-7B60430CB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B6D9-2711-45D7-B979-8B01B2F32DBE}" type="datetimeFigureOut">
              <a:rPr lang="en-US" smtClean="0"/>
              <a:pPr/>
              <a:t>04-Oct-22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53058-0ED6-4829-8E01-7B60430CB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B6D9-2711-45D7-B979-8B01B2F32DBE}" type="datetimeFigureOut">
              <a:rPr lang="en-US" smtClean="0"/>
              <a:pPr/>
              <a:t>04-Oct-22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53058-0ED6-4829-8E01-7B60430CB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BB6D9-2711-45D7-B979-8B01B2F32DBE}" type="datetimeFigureOut">
              <a:rPr lang="en-US" smtClean="0"/>
              <a:pPr/>
              <a:t>04-Oct-22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53058-0ED6-4829-8E01-7B60430CB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6002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/>
            </a:r>
            <a:br>
              <a:rPr lang="en-US" sz="5400" dirty="0">
                <a:solidFill>
                  <a:srgbClr val="0070C0"/>
                </a:solidFill>
              </a:rPr>
            </a:br>
            <a:r>
              <a:rPr lang="en-US" sz="5400" dirty="0" smtClean="0">
                <a:solidFill>
                  <a:srgbClr val="0070C0"/>
                </a:solidFill>
              </a:rPr>
              <a:t>   </a:t>
            </a:r>
            <a:r>
              <a:rPr lang="en-US" b="1" dirty="0" smtClean="0">
                <a:solidFill>
                  <a:srgbClr val="0070C0"/>
                </a:solidFill>
              </a:rPr>
              <a:t>Retail Opera</a:t>
            </a:r>
            <a:r>
              <a:rPr lang="en-US" sz="5400" b="1" dirty="0" smtClean="0">
                <a:solidFill>
                  <a:srgbClr val="0070C0"/>
                </a:solidFill>
              </a:rPr>
              <a:t>tions</a:t>
            </a:r>
            <a:r>
              <a:rPr lang="en-US" sz="5400" b="1" dirty="0">
                <a:solidFill>
                  <a:srgbClr val="CC0000"/>
                </a:solidFill>
              </a:rPr>
              <a:t/>
            </a:r>
            <a:br>
              <a:rPr lang="en-US" sz="5400" b="1" dirty="0">
                <a:solidFill>
                  <a:srgbClr val="CC0000"/>
                </a:solidFill>
              </a:rPr>
            </a:br>
            <a:r>
              <a:rPr lang="en-US" sz="5400" b="1" dirty="0" smtClean="0">
                <a:solidFill>
                  <a:srgbClr val="CC0000"/>
                </a:solidFill>
              </a:rPr>
              <a:t>    </a:t>
            </a:r>
            <a:r>
              <a:rPr lang="kn-IN" sz="3200" b="1" dirty="0" smtClean="0">
                <a:solidFill>
                  <a:srgbClr val="CC0000"/>
                </a:solidFill>
              </a:rPr>
              <a:t>ಚಿಲ್ಲರೆ </a:t>
            </a:r>
            <a:r>
              <a:rPr lang="kn-IN" sz="3200" b="1" dirty="0">
                <a:solidFill>
                  <a:srgbClr val="CC0000"/>
                </a:solidFill>
              </a:rPr>
              <a:t>ಅಂಗಡಿ</a:t>
            </a:r>
            <a:r>
              <a:rPr lang="kn-IN" sz="3200" b="1" dirty="0"/>
              <a:t> </a:t>
            </a:r>
            <a:r>
              <a:rPr lang="kn-IN" sz="3200" b="1" dirty="0" smtClean="0">
                <a:solidFill>
                  <a:srgbClr val="CC0000"/>
                </a:solidFill>
              </a:rPr>
              <a:t>ಕಾರ್ಯಾಚರ</a:t>
            </a:r>
            <a:r>
              <a:rPr lang="kn-IN" sz="3600" dirty="0" smtClean="0">
                <a:solidFill>
                  <a:srgbClr val="CC0000"/>
                </a:solidFill>
              </a:rPr>
              <a:t>ಣೆ</a:t>
            </a:r>
            <a:r>
              <a:rPr lang="en-US" sz="3600" dirty="0" smtClean="0">
                <a:solidFill>
                  <a:srgbClr val="CC0000"/>
                </a:solidFill>
              </a:rPr>
              <a:t/>
            </a:r>
            <a:br>
              <a:rPr lang="en-US" sz="3600" dirty="0" smtClean="0">
                <a:solidFill>
                  <a:srgbClr val="CC0000"/>
                </a:solidFill>
              </a:rPr>
            </a:br>
            <a:r>
              <a:rPr lang="en-US" sz="3600" dirty="0" smtClean="0">
                <a:solidFill>
                  <a:srgbClr val="CC0000"/>
                </a:solidFill>
              </a:rPr>
              <a:t>    </a:t>
            </a:r>
            <a:r>
              <a:rPr lang="kn-IN" sz="3200" b="1" dirty="0">
                <a:solidFill>
                  <a:srgbClr val="CC0000"/>
                </a:solidFill>
              </a:rPr>
              <a:t/>
            </a:r>
            <a:br>
              <a:rPr lang="kn-IN" sz="3200" b="1" dirty="0">
                <a:solidFill>
                  <a:srgbClr val="CC0000"/>
                </a:solidFill>
              </a:rPr>
            </a:br>
            <a:endParaRPr lang="en-US" sz="3200" b="1" dirty="0">
              <a:solidFill>
                <a:srgbClr val="CC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905000"/>
            <a:ext cx="7924800" cy="4953000"/>
          </a:xfrm>
        </p:spPr>
        <p:txBody>
          <a:bodyPr>
            <a:noAutofit/>
          </a:bodyPr>
          <a:lstStyle/>
          <a:p>
            <a:pPr lvl="1" indent="-339725" algn="l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70C0"/>
                </a:solidFill>
              </a:rPr>
              <a:t>Retail Location Decisions</a:t>
            </a:r>
          </a:p>
          <a:p>
            <a:pPr lvl="1" algn="l"/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kn-IN" sz="2400" b="1" dirty="0" smtClean="0">
                <a:solidFill>
                  <a:srgbClr val="CC0000"/>
                </a:solidFill>
              </a:rPr>
              <a:t>ಚಿಲ್ಲರೆ </a:t>
            </a:r>
            <a:r>
              <a:rPr lang="kn-IN" sz="2400" b="1" dirty="0">
                <a:solidFill>
                  <a:srgbClr val="CC0000"/>
                </a:solidFill>
              </a:rPr>
              <a:t>ಅಂಗಡಿ ಸ್ಥಳವನ್ನು </a:t>
            </a:r>
            <a:endParaRPr lang="en-US" sz="2400" b="1" dirty="0" smtClean="0">
              <a:solidFill>
                <a:srgbClr val="CC0000"/>
              </a:solidFill>
            </a:endParaRPr>
          </a:p>
          <a:p>
            <a:pPr lvl="1" algn="l"/>
            <a:r>
              <a:rPr lang="en-US" sz="2400" b="1" dirty="0" smtClean="0">
                <a:solidFill>
                  <a:srgbClr val="CC0000"/>
                </a:solidFill>
              </a:rPr>
              <a:t>  </a:t>
            </a:r>
            <a:r>
              <a:rPr lang="kn-IN" sz="2400" b="1" dirty="0" smtClean="0">
                <a:solidFill>
                  <a:srgbClr val="CC0000"/>
                </a:solidFill>
              </a:rPr>
              <a:t>ಆರಿಸುವುದು</a:t>
            </a:r>
            <a:endParaRPr lang="en-US" sz="2400" b="1" dirty="0" smtClean="0">
              <a:solidFill>
                <a:srgbClr val="CC0000"/>
              </a:solidFill>
            </a:endParaRPr>
          </a:p>
          <a:p>
            <a:pPr lvl="1" indent="-280988" algn="l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70C0"/>
                </a:solidFill>
              </a:rPr>
              <a:t>  </a:t>
            </a:r>
            <a:r>
              <a:rPr lang="en-US" b="1" dirty="0" smtClean="0">
                <a:solidFill>
                  <a:srgbClr val="0070C0"/>
                </a:solidFill>
              </a:rPr>
              <a:t>Store Layout</a:t>
            </a:r>
          </a:p>
          <a:p>
            <a:pPr lvl="1" algn="l"/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kn-IN" sz="2400" b="1" dirty="0" smtClean="0">
                <a:solidFill>
                  <a:srgbClr val="CC0000"/>
                </a:solidFill>
              </a:rPr>
              <a:t>ಚಿಲ್ಲರೆ </a:t>
            </a:r>
            <a:r>
              <a:rPr lang="kn-IN" sz="2400" b="1" dirty="0">
                <a:solidFill>
                  <a:srgbClr val="CC0000"/>
                </a:solidFill>
              </a:rPr>
              <a:t>ಅಂಗಡಿ ವಿನ್ಯಾಸ</a:t>
            </a:r>
            <a:endParaRPr lang="en-US" sz="2400" b="1" dirty="0" smtClean="0">
              <a:solidFill>
                <a:srgbClr val="CC0000"/>
              </a:solidFill>
            </a:endParaRPr>
          </a:p>
          <a:p>
            <a:pPr lvl="1" indent="-220663" algn="l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Retail Advertising</a:t>
            </a:r>
          </a:p>
          <a:p>
            <a:pPr lvl="1" indent="-176213" algn="l"/>
            <a:r>
              <a:rPr lang="en-US" b="1" cap="all" dirty="0">
                <a:solidFill>
                  <a:srgbClr val="0070C0"/>
                </a:solidFill>
              </a:rPr>
              <a:t> </a:t>
            </a:r>
            <a:r>
              <a:rPr lang="en-US" b="1" cap="all" dirty="0" smtClean="0">
                <a:solidFill>
                  <a:srgbClr val="0070C0"/>
                </a:solidFill>
              </a:rPr>
              <a:t>    </a:t>
            </a:r>
            <a:r>
              <a:rPr lang="kn-IN" sz="2400" b="1" cap="all" dirty="0" smtClean="0">
                <a:solidFill>
                  <a:srgbClr val="CC0000"/>
                </a:solidFill>
              </a:rPr>
              <a:t>ಚಿಲ್ಲರೆ ಜಾಹೀರಾತು</a:t>
            </a:r>
            <a:endParaRPr lang="en-US" sz="2400" b="1" cap="all" dirty="0" smtClean="0">
              <a:solidFill>
                <a:srgbClr val="CC0000"/>
              </a:solidFill>
            </a:endParaRPr>
          </a:p>
          <a:p>
            <a:pPr lvl="1" algn="l"/>
            <a:r>
              <a:rPr lang="en-US" sz="2400" b="1" cap="all" dirty="0" smtClean="0">
                <a:solidFill>
                  <a:srgbClr val="003300"/>
                </a:solidFill>
              </a:rPr>
              <a:t>                                         BY</a:t>
            </a:r>
          </a:p>
          <a:p>
            <a:pPr lvl="1" algn="l"/>
            <a:r>
              <a:rPr lang="en-US" sz="2400" b="1" cap="all" dirty="0" smtClean="0">
                <a:solidFill>
                  <a:srgbClr val="003300"/>
                </a:solidFill>
              </a:rPr>
              <a:t>                         Prof. </a:t>
            </a:r>
            <a:r>
              <a:rPr lang="en-US" sz="2400" b="1" cap="all" dirty="0" err="1" smtClean="0">
                <a:solidFill>
                  <a:srgbClr val="003300"/>
                </a:solidFill>
              </a:rPr>
              <a:t>Pushpa</a:t>
            </a:r>
            <a:r>
              <a:rPr lang="en-US" sz="2400" b="1" cap="all" dirty="0" smtClean="0">
                <a:solidFill>
                  <a:srgbClr val="003300"/>
                </a:solidFill>
              </a:rPr>
              <a:t> </a:t>
            </a:r>
            <a:r>
              <a:rPr lang="en-US" sz="2400" b="1" cap="all" dirty="0" err="1" smtClean="0">
                <a:solidFill>
                  <a:srgbClr val="003300"/>
                </a:solidFill>
              </a:rPr>
              <a:t>abbigeri</a:t>
            </a:r>
            <a:endParaRPr lang="en-US" sz="2400" b="1" cap="all" dirty="0" smtClean="0">
              <a:solidFill>
                <a:srgbClr val="003300"/>
              </a:solidFill>
            </a:endParaRPr>
          </a:p>
          <a:p>
            <a:pPr lvl="1" algn="l"/>
            <a:r>
              <a:rPr lang="en-US" sz="2400" b="1" cap="all" dirty="0" smtClean="0">
                <a:solidFill>
                  <a:srgbClr val="003300"/>
                </a:solidFill>
              </a:rPr>
              <a:t>     Associate Professor, Dept. of Commerce</a:t>
            </a:r>
          </a:p>
          <a:p>
            <a:pPr lvl="1" algn="l"/>
            <a:endParaRPr lang="kn-IN" sz="2000" b="1" cap="all" dirty="0">
              <a:solidFill>
                <a:srgbClr val="003300"/>
              </a:solidFill>
            </a:endParaRPr>
          </a:p>
          <a:p>
            <a:r>
              <a:rPr lang="kn-IN" sz="2400" b="1" dirty="0" smtClean="0">
                <a:solidFill>
                  <a:srgbClr val="003300"/>
                </a:solidFill>
              </a:rPr>
              <a:t/>
            </a:r>
            <a:br>
              <a:rPr lang="kn-IN" sz="2400" b="1" dirty="0" smtClean="0">
                <a:solidFill>
                  <a:srgbClr val="003300"/>
                </a:solidFill>
              </a:rPr>
            </a:br>
            <a:endParaRPr lang="en-US" sz="2400" b="1" dirty="0">
              <a:solidFill>
                <a:srgbClr val="003300"/>
              </a:solidFill>
            </a:endParaRPr>
          </a:p>
        </p:txBody>
      </p:sp>
      <p:pic>
        <p:nvPicPr>
          <p:cNvPr id="4" name="Picture 2" descr="C:\Users\admin\Desktop\New folder\Walm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438400"/>
            <a:ext cx="40386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371600"/>
            <a:ext cx="8305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600" dirty="0" smtClean="0"/>
              <a:t>Market identification – Attractiveness of market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Determining market potential</a:t>
            </a:r>
          </a:p>
          <a:p>
            <a:pPr marL="514350" indent="-514350">
              <a:buNone/>
            </a:pPr>
            <a:r>
              <a:rPr lang="en-US" sz="3600" dirty="0" smtClean="0"/>
              <a:t>   </a:t>
            </a:r>
            <a:r>
              <a:rPr lang="en-US" sz="3200" dirty="0" err="1" smtClean="0"/>
              <a:t>i</a:t>
            </a:r>
            <a:r>
              <a:rPr lang="en-US" sz="3200" dirty="0" smtClean="0"/>
              <a:t>) Demographic features of   population</a:t>
            </a:r>
          </a:p>
          <a:p>
            <a:pPr marL="514350" indent="-514350">
              <a:buNone/>
            </a:pPr>
            <a:r>
              <a:rPr lang="en-US" sz="3200" dirty="0" smtClean="0"/>
              <a:t>   ii) Characteristics of the households in the area</a:t>
            </a:r>
          </a:p>
          <a:p>
            <a:pPr marL="514350" indent="-514350">
              <a:buNone/>
            </a:pPr>
            <a:r>
              <a:rPr lang="en-US" sz="3200" dirty="0" smtClean="0"/>
              <a:t>  iii) Competition and Compatibility</a:t>
            </a:r>
          </a:p>
          <a:p>
            <a:pPr marL="514350" indent="-514350">
              <a:buNone/>
            </a:pPr>
            <a:r>
              <a:rPr lang="en-US" sz="3200" dirty="0" smtClean="0"/>
              <a:t>  iv) Law and regularity</a:t>
            </a:r>
          </a:p>
          <a:p>
            <a:pPr marL="514350" indent="-514350">
              <a:buAutoNum type="arabicPeriod" startAt="3"/>
            </a:pPr>
            <a:endParaRPr lang="en-US" sz="3600" dirty="0" smtClean="0"/>
          </a:p>
          <a:p>
            <a:pPr marL="514350" indent="-514350">
              <a:buAutoNum type="arabicPeriod" startAt="3"/>
            </a:pPr>
            <a:endParaRPr lang="en-US" dirty="0"/>
          </a:p>
          <a:p>
            <a:pPr marL="514350" indent="-514350">
              <a:buAutoNum type="arabicPeriod" startAt="3"/>
            </a:pPr>
            <a:endParaRPr lang="en-US" dirty="0" smtClean="0"/>
          </a:p>
          <a:p>
            <a:pPr marL="514350" indent="-514350">
              <a:buAutoNum type="arabicPeriod" startAt="3"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 </a:t>
            </a:r>
            <a:r>
              <a:rPr lang="en-US" b="1" dirty="0" smtClean="0"/>
              <a:t>Trade Area Analysis</a:t>
            </a:r>
            <a:br>
              <a:rPr lang="en-US" b="1" dirty="0" smtClean="0"/>
            </a:br>
            <a:r>
              <a:rPr lang="kn-IN" sz="2700" b="1" dirty="0"/>
              <a:t>ವ್ಯಾಪಾರ ಪ್ರದೇಶದ ವಿಶ್ಲೇಷಣೆ</a:t>
            </a:r>
            <a:br>
              <a:rPr lang="kn-IN" sz="2700" b="1" dirty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32500" lnSpcReduction="20000"/>
          </a:bodyPr>
          <a:lstStyle/>
          <a:p>
            <a:pPr marL="339725" indent="-339725">
              <a:buAutoNum type="arabicPeriod"/>
            </a:pPr>
            <a:r>
              <a:rPr lang="en-US" sz="7400" b="1" dirty="0" smtClean="0"/>
              <a:t>Primary Trading Area</a:t>
            </a:r>
            <a:endParaRPr lang="en-US" sz="5500" b="1" dirty="0" smtClean="0"/>
          </a:p>
          <a:p>
            <a:pPr marL="914400" indent="-914400">
              <a:buAutoNum type="arabicPeriod"/>
            </a:pPr>
            <a:endParaRPr lang="en-US" sz="5500" b="1" dirty="0" smtClean="0"/>
          </a:p>
          <a:p>
            <a:pPr>
              <a:buNone/>
            </a:pPr>
            <a:r>
              <a:rPr lang="en-US" sz="5500" b="1" dirty="0" smtClean="0"/>
              <a:t>   </a:t>
            </a:r>
            <a:r>
              <a:rPr lang="en-US" sz="5500" b="1" dirty="0" smtClean="0">
                <a:solidFill>
                  <a:srgbClr val="CC0000"/>
                </a:solidFill>
              </a:rPr>
              <a:t>    </a:t>
            </a:r>
            <a:r>
              <a:rPr lang="kn-IN" sz="7400" b="1" dirty="0" smtClean="0">
                <a:solidFill>
                  <a:srgbClr val="CC0000"/>
                </a:solidFill>
              </a:rPr>
              <a:t>ಪ್ರಾಥಮಿಕ</a:t>
            </a:r>
            <a:r>
              <a:rPr lang="kn-IN" sz="7400" dirty="0"/>
              <a:t> - ಪ್ರಾಥಮಿಕ ವ್ಯಾಪಾರ ಪ್ರದೇಶವು ಅಂಗಡಿಯ ವ್ಯವಹಾರದ 55 ರಿಂದ 70 </a:t>
            </a:r>
            <a:r>
              <a:rPr lang="kn-IN" sz="7400" dirty="0" smtClean="0"/>
              <a:t>ಪ್ರತಿಶತದಷ್ಟು </a:t>
            </a:r>
            <a:r>
              <a:rPr lang="kn-IN" sz="7400" dirty="0"/>
              <a:t>ಒದಗಿಸುತ್ತದೆ; ಆಗಾಗ್ಗೆ ಗ್ರಾಹಕರು ಇರುವುದು ಇಲ್ಲಿಯೇ</a:t>
            </a:r>
            <a:r>
              <a:rPr lang="kn-IN" sz="7400" b="1" dirty="0" smtClean="0"/>
              <a:t>.</a:t>
            </a:r>
            <a:endParaRPr lang="en-US" sz="7400" b="1" dirty="0" smtClean="0"/>
          </a:p>
          <a:p>
            <a:pPr>
              <a:buNone/>
            </a:pPr>
            <a:r>
              <a:rPr lang="en-US" sz="7400" b="1" dirty="0" smtClean="0"/>
              <a:t>2. </a:t>
            </a:r>
            <a:r>
              <a:rPr lang="en-US" sz="8600" b="1" dirty="0" smtClean="0"/>
              <a:t>S</a:t>
            </a:r>
            <a:r>
              <a:rPr lang="en-US" sz="6200" b="1" dirty="0" smtClean="0"/>
              <a:t>econdary Trading Area</a:t>
            </a:r>
            <a:endParaRPr lang="kn-IN" sz="6200" b="1" dirty="0"/>
          </a:p>
          <a:p>
            <a:pPr algn="just">
              <a:buNone/>
            </a:pPr>
            <a:r>
              <a:rPr lang="en-US" sz="5500" b="1" dirty="0" smtClean="0"/>
              <a:t>     </a:t>
            </a:r>
            <a:r>
              <a:rPr lang="en-US" sz="6200" b="1" dirty="0" smtClean="0"/>
              <a:t> </a:t>
            </a:r>
            <a:r>
              <a:rPr lang="kn-IN" sz="7400" b="1" dirty="0" smtClean="0">
                <a:solidFill>
                  <a:srgbClr val="CC0000"/>
                </a:solidFill>
              </a:rPr>
              <a:t>ದ್ವಿತೀಯಕ</a:t>
            </a:r>
            <a:r>
              <a:rPr lang="kn-IN" sz="7400" dirty="0">
                <a:solidFill>
                  <a:srgbClr val="CC0000"/>
                </a:solidFill>
              </a:rPr>
              <a:t> </a:t>
            </a:r>
            <a:r>
              <a:rPr lang="kn-IN" sz="7400" dirty="0"/>
              <a:t>- </a:t>
            </a:r>
            <a:r>
              <a:rPr lang="kn-IN" sz="7400" b="1" dirty="0"/>
              <a:t>ಮುಂದಿನ</a:t>
            </a:r>
            <a:r>
              <a:rPr lang="kn-IN" sz="6200" b="1" dirty="0"/>
              <a:t> 15 ರಿಂದ 20 ಪ್ರತಿಶತದಷ್ಟು ವ್ಯವಹಾರವು ಇಲ್ಲಿಂದ ಬರುತ್ತದೆ. ಪ್ರಾಥಮಿಕ ಮತ್ತು ದ್ವಿತೀಯಕ ಪ್ರದೇಶಗಳ ಸಂಯೋಜನೆಯನ್ನು ಮುಖ್ಯ ವ್ಯಾಪಾರ ಪ್ರದೇಶ (ಎಂಟಿಎ) ಎಂದು </a:t>
            </a:r>
            <a:r>
              <a:rPr lang="kn-IN" sz="6200" b="1" dirty="0" smtClean="0"/>
              <a:t>ಕರೆಯಲಾಗುತ್ತದೆ.</a:t>
            </a:r>
            <a:endParaRPr lang="en-US" sz="6200" b="1" dirty="0" smtClean="0"/>
          </a:p>
          <a:p>
            <a:pPr algn="just"/>
            <a:endParaRPr lang="kn-IN" sz="6200" dirty="0"/>
          </a:p>
          <a:p>
            <a:pPr marL="58738" indent="-58738" algn="just">
              <a:buNone/>
            </a:pPr>
            <a:r>
              <a:rPr lang="en-US" sz="6200" b="1" dirty="0" smtClean="0"/>
              <a:t>3. </a:t>
            </a:r>
            <a:r>
              <a:rPr lang="en-US" sz="7400" b="1" dirty="0" smtClean="0"/>
              <a:t> Territory  Trading Area</a:t>
            </a:r>
          </a:p>
          <a:p>
            <a:pPr>
              <a:buNone/>
            </a:pPr>
            <a:r>
              <a:rPr lang="en-US" sz="7400" b="1" dirty="0" smtClean="0">
                <a:solidFill>
                  <a:srgbClr val="CC0000"/>
                </a:solidFill>
              </a:rPr>
              <a:t>    </a:t>
            </a:r>
            <a:r>
              <a:rPr lang="en-US" sz="5500" b="1" dirty="0" smtClean="0">
                <a:solidFill>
                  <a:srgbClr val="CC0000"/>
                </a:solidFill>
              </a:rPr>
              <a:t>  </a:t>
            </a:r>
            <a:r>
              <a:rPr lang="kn-IN" sz="7400" b="1" dirty="0" smtClean="0">
                <a:solidFill>
                  <a:srgbClr val="CC0000"/>
                </a:solidFill>
              </a:rPr>
              <a:t>ತೃತೀಯ</a:t>
            </a:r>
            <a:r>
              <a:rPr lang="kn-IN" sz="7400" dirty="0"/>
              <a:t> </a:t>
            </a:r>
            <a:r>
              <a:rPr lang="kn-IN" sz="5500" dirty="0"/>
              <a:t>- ಇದನ್ನು ಫ್ರಿಂಜ್ ಪ್ರದೇಶ ಎಂದೂ ಕರೆಯುತ್ತಾರೆ ಮತ್ತು ಉಳಿದ ವ್ಯವಹಾರದ ಮೂಲವಾಗಿದೆ. ಇದು ಸಾಮಾನ್ಯವಾಗಿ ದೊಡ್ಡ ಜನಸಂಖ್ಯಾ ಕೇಂದ್ರಗಳಲ್ಲಿ ಮಾತ್ರ ಕಂಡುಬರುತ್ತದೆ.</a:t>
            </a:r>
          </a:p>
          <a:p>
            <a:pPr>
              <a:buNone/>
            </a:pPr>
            <a:r>
              <a:rPr lang="kn-IN" sz="5500" dirty="0" smtClean="0"/>
              <a:t/>
            </a:r>
            <a:br>
              <a:rPr lang="kn-IN" sz="5500" dirty="0" smtClean="0"/>
            </a:br>
            <a:r>
              <a:rPr lang="kn-IN" sz="5500" dirty="0" smtClean="0"/>
              <a:t/>
            </a:r>
            <a:br>
              <a:rPr lang="kn-IN" sz="5500" dirty="0" smtClean="0"/>
            </a:br>
            <a:r>
              <a:rPr lang="kn-IN" sz="5500" dirty="0" smtClean="0"/>
              <a:t/>
            </a:r>
            <a:br>
              <a:rPr lang="kn-IN" sz="5500" dirty="0" smtClean="0"/>
            </a:br>
            <a:endParaRPr lang="en-US" sz="5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Trade Area Analysis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sz="3600" b="1" dirty="0" smtClean="0">
                <a:solidFill>
                  <a:srgbClr val="7030A0"/>
                </a:solidFill>
              </a:rPr>
              <a:t>Primary</a:t>
            </a:r>
            <a:r>
              <a:rPr lang="en-US" sz="3600" dirty="0" smtClean="0"/>
              <a:t>,  </a:t>
            </a:r>
            <a:r>
              <a:rPr lang="en-US" sz="3600" b="1" dirty="0" smtClean="0">
                <a:solidFill>
                  <a:srgbClr val="7030A0"/>
                </a:solidFill>
              </a:rPr>
              <a:t>Secondary,  Territory (Fringe)</a:t>
            </a:r>
            <a:br>
              <a:rPr lang="en-US" sz="3600" b="1" dirty="0" smtClean="0">
                <a:solidFill>
                  <a:srgbClr val="7030A0"/>
                </a:solidFill>
              </a:rPr>
            </a:br>
            <a:r>
              <a:rPr lang="en-US" sz="3600" b="1" dirty="0" smtClean="0">
                <a:solidFill>
                  <a:srgbClr val="7030A0"/>
                </a:solidFill>
              </a:rPr>
              <a:t>Trading Area</a:t>
            </a:r>
            <a:br>
              <a:rPr lang="en-US" sz="3600" b="1" dirty="0" smtClean="0">
                <a:solidFill>
                  <a:srgbClr val="7030A0"/>
                </a:solidFill>
              </a:rPr>
            </a:b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86000"/>
            <a:ext cx="6248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Trade Area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 fontScale="47500" lnSpcReduction="20000"/>
          </a:bodyPr>
          <a:lstStyle/>
          <a:p>
            <a:pPr marL="1143000" indent="-1143000" algn="just">
              <a:buNone/>
            </a:pPr>
            <a:r>
              <a:rPr lang="en-US" sz="5900" b="1" dirty="0" smtClean="0"/>
              <a:t>1. Destination</a:t>
            </a:r>
            <a:r>
              <a:rPr lang="en-US" sz="5100" b="1" dirty="0" smtClean="0"/>
              <a:t> </a:t>
            </a:r>
            <a:r>
              <a:rPr lang="en-US" sz="5900" b="1" dirty="0" smtClean="0"/>
              <a:t>Store</a:t>
            </a:r>
            <a:r>
              <a:rPr lang="en-US" sz="5900" dirty="0" smtClean="0"/>
              <a:t> </a:t>
            </a:r>
            <a:r>
              <a:rPr lang="en-US" sz="5100" dirty="0" smtClean="0"/>
              <a:t>A</a:t>
            </a:r>
            <a:r>
              <a:rPr lang="en-US" sz="5100" dirty="0"/>
              <a:t> </a:t>
            </a:r>
            <a:r>
              <a:rPr lang="en-US" sz="5100" b="1" dirty="0" smtClean="0"/>
              <a:t>destination store</a:t>
            </a:r>
            <a:r>
              <a:rPr lang="en-US" sz="5100" dirty="0"/>
              <a:t> draws customers by selling </a:t>
            </a:r>
            <a:r>
              <a:rPr lang="en-US" sz="5100" dirty="0" smtClean="0"/>
              <a:t>unusual items</a:t>
            </a:r>
            <a:r>
              <a:rPr lang="en-US" sz="5100" dirty="0"/>
              <a:t>, or having a </a:t>
            </a:r>
            <a:r>
              <a:rPr lang="en-US" sz="5100" dirty="0" smtClean="0"/>
              <a:t>friendly </a:t>
            </a:r>
            <a:r>
              <a:rPr lang="en-US" sz="5100" dirty="0"/>
              <a:t> atmosphere, special </a:t>
            </a:r>
            <a:r>
              <a:rPr lang="en-US" sz="5100" dirty="0" smtClean="0"/>
              <a:t>pricing  </a:t>
            </a:r>
            <a:r>
              <a:rPr lang="en-US" sz="5100" dirty="0"/>
              <a:t>and other desirable </a:t>
            </a:r>
            <a:r>
              <a:rPr lang="en-US" sz="5100" dirty="0" smtClean="0"/>
              <a:t>characteristics</a:t>
            </a:r>
            <a:r>
              <a:rPr lang="en-US" sz="5100" dirty="0"/>
              <a:t>.</a:t>
            </a:r>
          </a:p>
          <a:p>
            <a:pPr marL="1028700" indent="-1028700" algn="just">
              <a:buNone/>
            </a:pPr>
            <a:r>
              <a:rPr lang="en-US" sz="5100" b="1" dirty="0" smtClean="0"/>
              <a:t>    </a:t>
            </a:r>
            <a:r>
              <a:rPr lang="kn-IN" sz="5100" b="1" dirty="0" smtClean="0"/>
              <a:t>ಗಮ್ಯಸ್ಥಾನ ಅಂಗಡಿ</a:t>
            </a:r>
            <a:r>
              <a:rPr lang="en-US" sz="5100" b="1" dirty="0" smtClean="0"/>
              <a:t>  - </a:t>
            </a:r>
            <a:r>
              <a:rPr lang="kn-IN" sz="5100" b="1" i="1" dirty="0" smtClean="0"/>
              <a:t>ಒಂದು</a:t>
            </a:r>
            <a:r>
              <a:rPr lang="kn-IN" sz="5100" b="1" i="1" dirty="0"/>
              <a:t> ತಾಣವಾಗಿದೆ ಅಂಗಡಿ</a:t>
            </a:r>
            <a:r>
              <a:rPr lang="kn-IN" sz="5100" i="1" dirty="0"/>
              <a:t> ಗ್ರಾಹಕರಿಗೆ, ಅಸಾಮಾನ್ಯ ಐಟಂಗಳನ್ನು ಮಾರಾಟ ಅಥವಾ ಸ್ನೇಹಿ ವಾತಾವರಣ, ವಿಶೇಷ ಬೆಲೆ, ಮತ್ತು ಇತರ ಅಪೇಕ್ಷಣೀಯ ಗುಣಲಕ್ಷಣಗಳನ್ನು ಹೊಂದಿರುವ ಮೂಲಕ ಆಕರ್ಷಿಸುತ್ತದೆ</a:t>
            </a:r>
            <a:r>
              <a:rPr lang="kn-IN" sz="5100" i="1" dirty="0" smtClean="0"/>
              <a:t>.</a:t>
            </a:r>
            <a:endParaRPr lang="en-US" sz="5100" i="1" dirty="0" smtClean="0"/>
          </a:p>
          <a:p>
            <a:pPr marL="1028700" indent="-1028700" algn="just">
              <a:buNone/>
            </a:pPr>
            <a:r>
              <a:rPr lang="en-US" sz="5100" i="1" dirty="0" smtClean="0"/>
              <a:t>2. </a:t>
            </a:r>
            <a:r>
              <a:rPr lang="en-US" sz="5900" dirty="0" smtClean="0"/>
              <a:t> </a:t>
            </a:r>
            <a:r>
              <a:rPr lang="en-US" sz="5900" b="1" dirty="0" smtClean="0"/>
              <a:t>Parasite Store</a:t>
            </a:r>
            <a:r>
              <a:rPr lang="en-US" sz="5100" dirty="0" smtClean="0"/>
              <a:t> -</a:t>
            </a:r>
            <a:r>
              <a:rPr lang="en-US" sz="5100" b="1" dirty="0" smtClean="0"/>
              <a:t>  </a:t>
            </a:r>
            <a:r>
              <a:rPr lang="en-US" sz="5100" dirty="0"/>
              <a:t>A store that does not have traffic of its own but depends on people who are drawn to the location  for other reason is called parasite store. For </a:t>
            </a:r>
            <a:r>
              <a:rPr lang="en-US" sz="5100" dirty="0" err="1"/>
              <a:t>eg</a:t>
            </a:r>
            <a:r>
              <a:rPr lang="en-US" sz="5100" dirty="0"/>
              <a:t> magazine stand in Hotel</a:t>
            </a:r>
            <a:r>
              <a:rPr lang="en-US" sz="5100" dirty="0" smtClean="0"/>
              <a:t>.</a:t>
            </a:r>
          </a:p>
          <a:p>
            <a:pPr marL="280988" indent="-280988" algn="just">
              <a:buFont typeface="Arial" pitchFamily="34" charset="0"/>
              <a:buAutoNum type="romanLcParenR" startAt="2"/>
            </a:pPr>
            <a:endParaRPr lang="en-US" sz="5100" dirty="0"/>
          </a:p>
          <a:p>
            <a:pPr marL="339725" indent="-339725" algn="just">
              <a:buNone/>
            </a:pPr>
            <a:r>
              <a:rPr lang="en-US" sz="5100" b="1" dirty="0"/>
              <a:t> </a:t>
            </a:r>
            <a:r>
              <a:rPr lang="en-US" sz="5100" b="1" dirty="0" smtClean="0"/>
              <a:t>    </a:t>
            </a:r>
            <a:r>
              <a:rPr lang="kn-IN" sz="5100" b="1" dirty="0" smtClean="0"/>
              <a:t>ಪರಾವಲಂಬಿ </a:t>
            </a:r>
            <a:r>
              <a:rPr lang="kn-IN" sz="5100" b="1" dirty="0"/>
              <a:t>ಅಂಗಡಿ</a:t>
            </a:r>
            <a:r>
              <a:rPr lang="kn-IN" sz="5100" dirty="0"/>
              <a:t> </a:t>
            </a:r>
            <a:r>
              <a:rPr lang="en-US" sz="5100" dirty="0" smtClean="0"/>
              <a:t>-</a:t>
            </a:r>
            <a:r>
              <a:rPr lang="kn-IN" sz="5100" dirty="0" smtClean="0"/>
              <a:t> </a:t>
            </a:r>
            <a:r>
              <a:rPr lang="kn-IN" sz="5100" dirty="0"/>
              <a:t>ತನ್ನದೇ ಆದ ಪ್ರಚಾರದ ಪ್ರಯತ್ನ ಅಥವಾ ಗ್ರಾಹಕ ಸೇವೆಯನ್ನು ಹೊರತುಪಡಿಸಿ ಬೇರೆ ಸಂದರ್ಭಗಳಿಂದ ಹುಟ್ಟಿಕೊಂಡಿರುವ ಅಸ್ತಿತ್ವದಲ್ಲಿರುವ ಸಂಚಾರ ಹರಿವಿನ ಮೇಲೆ ವಾಸಿಸುವ </a:t>
            </a:r>
            <a:r>
              <a:rPr lang="kn-IN" sz="5100" dirty="0" smtClean="0"/>
              <a:t>ಅಂಗಡಿ.</a:t>
            </a:r>
          </a:p>
          <a:p>
            <a:pPr>
              <a:buNone/>
            </a:pPr>
            <a:endParaRPr lang="en-US" sz="4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Contd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Autofit/>
          </a:bodyPr>
          <a:lstStyle/>
          <a:p>
            <a:pPr marL="280988" indent="-280988" algn="just">
              <a:buAutoNum type="romanLcParenR" startAt="3"/>
            </a:pPr>
            <a:r>
              <a:rPr lang="en-US" sz="2800" b="1" dirty="0" smtClean="0"/>
              <a:t>Convenience Shopping trade a</a:t>
            </a:r>
            <a:r>
              <a:rPr lang="en-US" sz="2800" dirty="0" smtClean="0"/>
              <a:t>rea – People obtain groceries etc from stores near to them.</a:t>
            </a:r>
          </a:p>
          <a:p>
            <a:pPr marL="280988" indent="-280988" algn="just">
              <a:buNone/>
            </a:pPr>
            <a:r>
              <a:rPr lang="kn-IN" sz="2800" b="1" dirty="0" smtClean="0"/>
              <a:t>ಸ್ಥಳೀಯ ಅನುಕೂಲಕರ ವ್ಯಾಪಾರ ಪ್ರದೇಶಗಳು </a:t>
            </a:r>
            <a:r>
              <a:rPr lang="en-US" sz="2800" dirty="0" smtClean="0"/>
              <a:t> </a:t>
            </a:r>
            <a:r>
              <a:rPr lang="kn-IN" sz="2800" dirty="0" smtClean="0"/>
              <a:t>-ಈ ರೀತಿಯ </a:t>
            </a:r>
            <a:r>
              <a:rPr lang="en-US" sz="2800" dirty="0" smtClean="0"/>
              <a:t>  </a:t>
            </a:r>
            <a:r>
              <a:rPr lang="kn-IN" sz="2800" dirty="0" smtClean="0"/>
              <a:t>ಉತ್ಪನ್ನಗಳಿಗೆ ಪ್ರವೇಶದ ಸುಲಭ. ತಿನ್ನುವೆ</a:t>
            </a:r>
            <a:r>
              <a:rPr lang="en-US" sz="2800" dirty="0" smtClean="0"/>
              <a:t> </a:t>
            </a:r>
            <a:r>
              <a:rPr lang="kn-IN" sz="2800" dirty="0" smtClean="0"/>
              <a:t>ಜನರು ಗ್ಯಾಸೋಲಿನ್, ದಿನಸಿ, ಇತ್ಯಾದಿ</a:t>
            </a:r>
            <a:r>
              <a:rPr lang="en-US" sz="2800" dirty="0" smtClean="0"/>
              <a:t> </a:t>
            </a:r>
            <a:r>
              <a:rPr lang="kn-IN" sz="2800" dirty="0" smtClean="0"/>
              <a:t>ಉತ್ಪನ್ನಗಳನ್ನು</a:t>
            </a:r>
            <a:r>
              <a:rPr lang="en-US" sz="2800" dirty="0" smtClean="0"/>
              <a:t>   </a:t>
            </a:r>
            <a:r>
              <a:rPr lang="kn-IN" sz="2800" dirty="0" smtClean="0"/>
              <a:t> </a:t>
            </a:r>
            <a:br>
              <a:rPr lang="kn-IN" sz="2800" dirty="0" smtClean="0"/>
            </a:br>
            <a:r>
              <a:rPr lang="en-US" sz="2800" b="1" dirty="0" smtClean="0"/>
              <a:t>Comparison Shopping trade area-  Thes</a:t>
            </a:r>
            <a:r>
              <a:rPr lang="en-US" sz="2800" dirty="0" smtClean="0"/>
              <a:t>e are based on price, quality, style selection- People travel longer distance for their purchases</a:t>
            </a:r>
          </a:p>
          <a:p>
            <a:pPr marL="571500" indent="-571500" algn="just">
              <a:buNone/>
            </a:pPr>
            <a:r>
              <a:rPr lang="en-US" sz="2800" b="1" dirty="0" smtClean="0"/>
              <a:t>   </a:t>
            </a:r>
            <a:r>
              <a:rPr lang="kn-IN" sz="2800" b="1" dirty="0" smtClean="0"/>
              <a:t>ಹೋಲಿಕೆ ಶಾಪಿಂಗ್ ವ್ಯಾಪಾರ ಪ್ರದೇಶ</a:t>
            </a:r>
            <a:r>
              <a:rPr lang="en-US" sz="2800" b="1" dirty="0" smtClean="0"/>
              <a:t> </a:t>
            </a:r>
            <a:r>
              <a:rPr lang="kn-IN" sz="2800" b="1" dirty="0" smtClean="0"/>
              <a:t>-</a:t>
            </a:r>
            <a:r>
              <a:rPr lang="en-US" sz="2800" b="1" dirty="0" smtClean="0"/>
              <a:t>  </a:t>
            </a:r>
            <a:r>
              <a:rPr lang="kn-IN" sz="2800" b="1" dirty="0" smtClean="0"/>
              <a:t>ಪ್ರೈಸ್, ಆ</a:t>
            </a:r>
            <a:r>
              <a:rPr lang="kn-IN" sz="2800" dirty="0" smtClean="0"/>
              <a:t>ಯ್ಕೆ, ಗುಣಮಟ್ಟ ಮತ್ತು</a:t>
            </a:r>
            <a:r>
              <a:rPr lang="en-US" sz="2800" dirty="0" smtClean="0"/>
              <a:t> </a:t>
            </a:r>
            <a:r>
              <a:rPr lang="kn-IN" sz="2800" dirty="0" smtClean="0"/>
              <a:t>ಶೈಲಿ. ಜನರು ಹೆಚ್ಚು</a:t>
            </a:r>
            <a:r>
              <a:rPr lang="en-US" sz="2800" dirty="0" smtClean="0"/>
              <a:t> </a:t>
            </a:r>
            <a:r>
              <a:rPr lang="kn-IN" sz="2800" dirty="0" smtClean="0"/>
              <a:t>ವಸ್ತುಗಳು, ಪೀಠೋಪಕರಣಗಳು,</a:t>
            </a:r>
            <a:r>
              <a:rPr lang="en-US" sz="2800" dirty="0" smtClean="0"/>
              <a:t> </a:t>
            </a:r>
            <a:r>
              <a:rPr lang="kn-IN" sz="2800" dirty="0" smtClean="0"/>
              <a:t>ಇತ್ಯಾದಿ. ಹಾಗೆಯೇ ಅವುಗಳ ಖರೀದಿಗೆ ಹೆಚ್ಚು ದೂರ ಪ್ರಯಾಣಿಸಬೇಕು.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Store Layout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 Store Layout</a:t>
            </a:r>
          </a:p>
          <a:p>
            <a:r>
              <a:rPr lang="en-US" dirty="0" smtClean="0"/>
              <a:t>External Store Layout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                    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                  </a:t>
            </a:r>
            <a:r>
              <a:rPr lang="en-US" sz="4900" dirty="0" smtClean="0">
                <a:solidFill>
                  <a:srgbClr val="0070C0"/>
                </a:solidFill>
              </a:rPr>
              <a:t> </a:t>
            </a:r>
            <a:r>
              <a:rPr lang="en-US" sz="4900" b="1" dirty="0" smtClean="0">
                <a:solidFill>
                  <a:srgbClr val="0070C0"/>
                </a:solidFill>
              </a:rPr>
              <a:t>S</a:t>
            </a:r>
            <a:r>
              <a:rPr lang="en-US" sz="3600" b="1" dirty="0" smtClean="0">
                <a:solidFill>
                  <a:srgbClr val="0070C0"/>
                </a:solidFill>
              </a:rPr>
              <a:t>tore Layout  </a:t>
            </a:r>
            <a:r>
              <a:rPr lang="kn-IN" sz="4000" b="1" dirty="0" smtClean="0">
                <a:solidFill>
                  <a:srgbClr val="C00000"/>
                </a:solidFill>
              </a:rPr>
              <a:t>ಮ</a:t>
            </a:r>
            <a:r>
              <a:rPr lang="kn-IN" sz="3100" b="1" dirty="0" smtClean="0">
                <a:solidFill>
                  <a:srgbClr val="C00000"/>
                </a:solidFill>
              </a:rPr>
              <a:t>ಳಿ</a:t>
            </a:r>
            <a:r>
              <a:rPr lang="kn-IN" sz="3600" b="1" dirty="0" smtClean="0">
                <a:solidFill>
                  <a:srgbClr val="C00000"/>
                </a:solidFill>
              </a:rPr>
              <a:t>ಗೆ</a:t>
            </a:r>
            <a:r>
              <a:rPr lang="kn-IN" sz="4000" b="1" dirty="0" smtClean="0">
                <a:solidFill>
                  <a:srgbClr val="C00000"/>
                </a:solidFill>
              </a:rPr>
              <a:t> </a:t>
            </a:r>
            <a:r>
              <a:rPr lang="kn-IN" sz="3600" b="1" dirty="0" smtClean="0">
                <a:solidFill>
                  <a:srgbClr val="C00000"/>
                </a:solidFill>
              </a:rPr>
              <a:t>ವಿನ್ಯಾಸ</a:t>
            </a:r>
            <a:r>
              <a:rPr lang="kn-IN" sz="49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/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G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RID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Lay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out  </a:t>
            </a:r>
            <a:r>
              <a:rPr lang="kn-IN" sz="3600" b="1" dirty="0" smtClean="0"/>
              <a:t>ಗ್ರಿಡ್ ವಿನ್ಯಾ</a:t>
            </a:r>
            <a:r>
              <a:rPr lang="kn-IN" sz="3100" b="1" dirty="0" smtClean="0"/>
              <a:t>ಸ</a:t>
            </a:r>
            <a:r>
              <a:rPr lang="kn-IN" sz="3600" b="1" dirty="0" smtClean="0"/>
              <a:t/>
            </a:r>
            <a:br>
              <a:rPr lang="kn-IN" sz="3600" b="1" dirty="0" smtClean="0"/>
            </a:b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3553" name="Picture 1" descr="C:\Users\admin\Desktop\New folder\Grid Layou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28800"/>
            <a:ext cx="79248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dirty="0" smtClean="0">
                <a:solidFill>
                  <a:srgbClr val="0070C0"/>
                </a:solidFill>
              </a:rPr>
              <a:t>                    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Store Layout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2. Free Form Layout </a:t>
            </a:r>
            <a:r>
              <a:rPr lang="kn-IN" sz="3600" b="1" dirty="0" smtClean="0"/>
              <a:t>ಉಚಿತ ಹರಿವು ವಿನ್ಯಾಸ</a:t>
            </a:r>
            <a:br>
              <a:rPr lang="kn-IN" sz="3600" b="1" dirty="0" smtClean="0"/>
            </a:br>
            <a:r>
              <a:rPr lang="kn-IN" sz="3600" dirty="0" smtClean="0"/>
              <a:t/>
            </a:r>
            <a:br>
              <a:rPr lang="kn-IN" sz="36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23" name="Picture 3" descr="C:\Users\admin\Desktop\New folder\Free Form Layou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80772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Store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382000" cy="53641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3. Race Track / Loop Layout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kn-IN" b="1" dirty="0" smtClean="0"/>
              <a:t>ರೇಸ್‌ಟ್ರಾಕ್ ಅಥವಾ ಲೂಪ್ ವಿನ್ಯಾಸ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057400"/>
            <a:ext cx="7620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</a:rPr>
              <a:t>                      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                       Store</a:t>
            </a:r>
            <a:r>
              <a:rPr lang="en-US" sz="3600" b="1" dirty="0" smtClean="0">
                <a:solidFill>
                  <a:srgbClr val="0070C0"/>
                </a:solidFill>
              </a:rPr>
              <a:t> Lay</a:t>
            </a:r>
            <a:r>
              <a:rPr lang="en-US" sz="3600" b="1" dirty="0" smtClean="0">
                <a:solidFill>
                  <a:schemeClr val="accent1"/>
                </a:solidFill>
              </a:rPr>
              <a:t>out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4. Spine Layout </a:t>
            </a:r>
            <a:r>
              <a:rPr lang="kn-IN" sz="3100" b="1" i="1" dirty="0" smtClean="0"/>
              <a:t>ಬೆನ್ನೆಲುಬು </a:t>
            </a:r>
            <a:r>
              <a:rPr lang="en-US" sz="3100" b="1" i="1" dirty="0" smtClean="0"/>
              <a:t> </a:t>
            </a:r>
            <a:r>
              <a:rPr lang="kn-IN" sz="3100" b="1" dirty="0" smtClean="0"/>
              <a:t>ವಿನ್ಯಾಸ</a:t>
            </a:r>
            <a:br>
              <a:rPr lang="kn-IN" sz="3100" b="1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4818" name="Picture 2" descr="C:\Users\admin\Desktop\New folder\Spine Layou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89154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Types of Location</a:t>
            </a:r>
            <a:br>
              <a:rPr lang="en-US" smtClean="0"/>
            </a:br>
            <a:r>
              <a:rPr lang="en-US" smtClean="0"/>
              <a:t>1. Shopping Center/ Shopping Mall</a:t>
            </a:r>
            <a:endParaRPr lang="en-US" dirty="0"/>
          </a:p>
        </p:txBody>
      </p:sp>
      <p:pic>
        <p:nvPicPr>
          <p:cNvPr id="2050" name="Picture 2" descr="C:\Users\admin\Desktop\New folder\Shopping mal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7841" y="1600200"/>
            <a:ext cx="6028318" cy="452596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Merchandise Presentation Technique </a:t>
            </a:r>
            <a:br>
              <a:rPr lang="en-US" b="1" dirty="0" smtClean="0"/>
            </a:br>
            <a:r>
              <a:rPr lang="kn-IN" b="1" dirty="0" smtClean="0"/>
              <a:t>ಮರ್ಚಂಡೈಸ್ ಪ್ರಸ್ತುತಿ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Methods of displa</a:t>
            </a:r>
            <a:r>
              <a:rPr lang="en-US" dirty="0" smtClean="0">
                <a:solidFill>
                  <a:srgbClr val="0070C0"/>
                </a:solidFill>
              </a:rPr>
              <a:t>y</a:t>
            </a:r>
          </a:p>
          <a:p>
            <a:pPr>
              <a:buNone/>
            </a:pPr>
            <a:r>
              <a:rPr lang="en-US" sz="3600" b="1" dirty="0" err="1" smtClean="0">
                <a:solidFill>
                  <a:srgbClr val="003300"/>
                </a:solidFill>
              </a:rPr>
              <a:t>Colour</a:t>
            </a:r>
            <a:r>
              <a:rPr lang="en-US" sz="3600" b="1" dirty="0" smtClean="0">
                <a:solidFill>
                  <a:srgbClr val="003300"/>
                </a:solidFill>
              </a:rPr>
              <a:t> Dominance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3300"/>
                </a:solidFill>
              </a:rPr>
              <a:t>Coordinated presentation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3300"/>
                </a:solidFill>
              </a:rPr>
              <a:t>Presentation by price</a:t>
            </a:r>
          </a:p>
          <a:p>
            <a:pPr>
              <a:buNone/>
            </a:pPr>
            <a:r>
              <a:rPr lang="en-US" sz="3600" dirty="0" smtClean="0"/>
              <a:t>  Fixtures, Flooring and Ceiling,</a:t>
            </a:r>
          </a:p>
          <a:p>
            <a:pPr>
              <a:buNone/>
            </a:pPr>
            <a:r>
              <a:rPr lang="en-US" sz="3600" smtClean="0"/>
              <a:t>   Lighting</a:t>
            </a:r>
            <a:endParaRPr lang="en-US" sz="36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Merch</a:t>
            </a:r>
            <a:r>
              <a:rPr lang="en-US" sz="4000" b="1" dirty="0" smtClean="0"/>
              <a:t>an</a:t>
            </a:r>
            <a:r>
              <a:rPr lang="en-US" sz="3600" b="1" dirty="0" smtClean="0"/>
              <a:t>d</a:t>
            </a:r>
            <a:r>
              <a:rPr lang="en-US" sz="4000" b="1" dirty="0" smtClean="0"/>
              <a:t>ise </a:t>
            </a:r>
            <a:r>
              <a:rPr lang="en-US" sz="3600" b="1" dirty="0" smtClean="0"/>
              <a:t>Presentation Technique</a:t>
            </a:r>
            <a:endParaRPr lang="en-US" sz="4000" dirty="0"/>
          </a:p>
        </p:txBody>
      </p:sp>
      <p:pic>
        <p:nvPicPr>
          <p:cNvPr id="4" name="Picture 2" descr="C:\Users\admin\Desktop\New folder\Merchandise presentation technique 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80010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Signage and Graphics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6866" name="Picture 2" descr="C:\Users\admin\Desktop\New folder\Signages and Graphics 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52600"/>
            <a:ext cx="73914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Signage and Graphics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7890" name="Picture 2" descr="C:\Users\admin\Desktop\New folder\Signages and Graphic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447800"/>
            <a:ext cx="7239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600" b="1" dirty="0" smtClean="0"/>
              <a:t>Contd.---</a:t>
            </a:r>
            <a:endParaRPr lang="en-US" sz="1600" b="1" dirty="0"/>
          </a:p>
        </p:txBody>
      </p:sp>
      <p:pic>
        <p:nvPicPr>
          <p:cNvPr id="38914" name="Picture 2" descr="C:\Users\admin\Desktop\New folder\Retail 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05000"/>
            <a:ext cx="2667000" cy="3733800"/>
          </a:xfrm>
          <a:prstGeom prst="rect">
            <a:avLst/>
          </a:prstGeom>
          <a:noFill/>
        </p:spPr>
      </p:pic>
      <p:pic>
        <p:nvPicPr>
          <p:cNvPr id="4" name="Picture 1" descr="C:\Users\admin\Desktop\New folder\Retail Ad 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981200"/>
            <a:ext cx="3352800" cy="3809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Largest Mall -USA</a:t>
            </a:r>
            <a:endParaRPr lang="en-US" dirty="0"/>
          </a:p>
        </p:txBody>
      </p:sp>
      <p:pic>
        <p:nvPicPr>
          <p:cNvPr id="35842" name="Picture 2" descr="C:\Users\admin\Desktop\New folder\Walmar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8305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Dubai Marina Mall</a:t>
            </a:r>
            <a:endParaRPr lang="en-US" dirty="0"/>
          </a:p>
        </p:txBody>
      </p:sp>
      <p:pic>
        <p:nvPicPr>
          <p:cNvPr id="29698" name="Picture 2" descr="C:\Users\admin\Downloads\a62da146-9550-4812-baee-70e98fdbaa58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Neighbourhood</a:t>
            </a:r>
            <a:r>
              <a:rPr lang="en-US" dirty="0" smtClean="0"/>
              <a:t> Shopping Center</a:t>
            </a:r>
            <a:endParaRPr lang="en-US" dirty="0"/>
          </a:p>
        </p:txBody>
      </p:sp>
      <p:pic>
        <p:nvPicPr>
          <p:cNvPr id="5122" name="Picture 2" descr="C:\Users\admin\Desktop\New folder\Neighbourhood Stor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76200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70C0"/>
                </a:solidFill>
              </a:rPr>
              <a:t>2. Free Standing Location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admin\Desktop\New folder\Free Standing Locat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7391399" cy="4830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tx2"/>
                </a:solidFill>
              </a:rPr>
              <a:t>2.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Part of </a:t>
            </a:r>
            <a:r>
              <a:rPr lang="en-US" sz="3600" b="1" dirty="0">
                <a:solidFill>
                  <a:srgbClr val="0070C0"/>
                </a:solidFill>
              </a:rPr>
              <a:t>B</a:t>
            </a:r>
            <a:r>
              <a:rPr lang="en-US" sz="3600" b="1" dirty="0" smtClean="0">
                <a:solidFill>
                  <a:srgbClr val="0070C0"/>
                </a:solidFill>
              </a:rPr>
              <a:t>usiness District </a:t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  </a:t>
            </a:r>
            <a:r>
              <a:rPr lang="en-US" sz="3600" dirty="0" smtClean="0"/>
              <a:t> Central Business District(CBD) SBD</a:t>
            </a:r>
            <a:endParaRPr lang="en-US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ph idx="1"/>
          </p:nvPr>
        </p:nvGraphicFramePr>
        <p:xfrm>
          <a:off x="838200" y="1219200"/>
          <a:ext cx="7162800" cy="5213231"/>
        </p:xfrm>
        <a:graphic>
          <a:graphicData uri="http://schemas.openxmlformats.org/presentationml/2006/ole">
            <p:oleObj spid="_x0000_s3075" name="Document" r:id="rId3" imgW="5989803" imgH="4411183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>
                <a:solidFill>
                  <a:srgbClr val="0070C0"/>
                </a:solidFill>
              </a:rPr>
              <a:t>Factors affecting choice of location /</a:t>
            </a:r>
            <a:br>
              <a:rPr lang="en-US" sz="4000" b="1" dirty="0" smtClean="0">
                <a:solidFill>
                  <a:srgbClr val="0070C0"/>
                </a:solidFill>
              </a:rPr>
            </a:br>
            <a:r>
              <a:rPr lang="en-US" sz="4000" b="1" dirty="0" smtClean="0">
                <a:solidFill>
                  <a:srgbClr val="0070C0"/>
                </a:solidFill>
              </a:rPr>
              <a:t>Steps involved in choosing retail location</a:t>
            </a:r>
            <a:br>
              <a:rPr lang="en-US" sz="4000" b="1" dirty="0" smtClean="0">
                <a:solidFill>
                  <a:srgbClr val="0070C0"/>
                </a:solidFill>
              </a:rPr>
            </a:br>
            <a:r>
              <a:rPr lang="kn-IN" sz="3600" b="1" dirty="0" smtClean="0">
                <a:solidFill>
                  <a:srgbClr val="CC0000"/>
                </a:solidFill>
              </a:rPr>
              <a:t>ಚಿಲ್ಲರೆ ಅಂಗಡಿ ಸ್ಥಳವನ್ನು ನಿರ್ಧರಿಸುವ ಅಂಶಗಳು</a:t>
            </a:r>
            <a:br>
              <a:rPr lang="kn-IN" sz="3600" b="1" dirty="0" smtClean="0">
                <a:solidFill>
                  <a:srgbClr val="CC0000"/>
                </a:solidFill>
              </a:rPr>
            </a:br>
            <a:r>
              <a:rPr lang="kn-IN" sz="3600" dirty="0" smtClean="0">
                <a:solidFill>
                  <a:srgbClr val="CC0000"/>
                </a:solidFill>
              </a:rPr>
              <a:t/>
            </a:r>
            <a:br>
              <a:rPr lang="kn-IN" sz="3600" dirty="0" smtClean="0">
                <a:solidFill>
                  <a:srgbClr val="CC0000"/>
                </a:solidFill>
              </a:rPr>
            </a:br>
            <a:r>
              <a:rPr lang="en-US" sz="4000" b="1" dirty="0" smtClean="0">
                <a:solidFill>
                  <a:srgbClr val="CC0000"/>
                </a:solidFill>
              </a:rPr>
              <a:t/>
            </a:r>
            <a:br>
              <a:rPr lang="en-US" sz="4000" b="1" dirty="0" smtClean="0">
                <a:solidFill>
                  <a:srgbClr val="CC0000"/>
                </a:solidFill>
              </a:rPr>
            </a:br>
            <a:endParaRPr lang="en-US" sz="4000" b="1" dirty="0">
              <a:solidFill>
                <a:srgbClr val="C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458200" cy="43434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400" dirty="0" smtClean="0"/>
              <a:t>Market identification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Determining market potential</a:t>
            </a:r>
          </a:p>
          <a:p>
            <a:pPr marL="514350" indent="-514350">
              <a:buNone/>
            </a:pPr>
            <a:r>
              <a:rPr lang="en-US" sz="2400" dirty="0" smtClean="0"/>
              <a:t>     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) Demographic features of population</a:t>
            </a:r>
          </a:p>
          <a:p>
            <a:pPr marL="514350" indent="-51435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ii) Characteristics of the households in the area</a:t>
            </a:r>
          </a:p>
          <a:p>
            <a:pPr marL="514350" indent="-51435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iii) Competition and Compatibility</a:t>
            </a:r>
          </a:p>
          <a:p>
            <a:pPr marL="514350" indent="-51435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iv) Law and regularity</a:t>
            </a:r>
          </a:p>
          <a:p>
            <a:pPr marL="514350" indent="-514350">
              <a:buAutoNum type="arabicPeriod" startAt="3"/>
            </a:pPr>
            <a:r>
              <a:rPr lang="en-US" sz="2400" dirty="0" smtClean="0"/>
              <a:t>Trade area analysis</a:t>
            </a:r>
          </a:p>
          <a:p>
            <a:pPr marL="514350" indent="-514350">
              <a:buAutoNum type="arabicPeriod" startAt="3"/>
            </a:pPr>
            <a:r>
              <a:rPr lang="en-US" sz="2400" dirty="0" smtClean="0"/>
              <a:t>Site selection analysis</a:t>
            </a:r>
          </a:p>
          <a:p>
            <a:pPr marL="514350" indent="-51435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 err="1" smtClean="0"/>
              <a:t>i</a:t>
            </a:r>
            <a:r>
              <a:rPr lang="en-US" sz="2400" dirty="0" smtClean="0"/>
              <a:t>) Kinds of products sold      ii) Cost      iii) Competitors location</a:t>
            </a:r>
          </a:p>
          <a:p>
            <a:pPr marL="514350" indent="-51435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iv)  Traffic flow  v) Parking space vi) Market trend vii) Visibility</a:t>
            </a:r>
          </a:p>
          <a:p>
            <a:pPr marL="514350" indent="-514350">
              <a:buNone/>
            </a:pPr>
            <a:r>
              <a:rPr lang="en-US" sz="2400" dirty="0" smtClean="0"/>
              <a:t> </a:t>
            </a:r>
          </a:p>
          <a:p>
            <a:pPr marL="514350" indent="-514350">
              <a:buAutoNum type="arabicPeriod" startAt="3"/>
            </a:pP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admin\Desktop\New folder\Free Standing Loc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259</Words>
  <Application>Microsoft Office PowerPoint</Application>
  <PresentationFormat>On-screen Show (4:3)</PresentationFormat>
  <Paragraphs>80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Document</vt:lpstr>
      <vt:lpstr>    Retail Operations     ಚಿಲ್ಲರೆ ಅಂಗಡಿ ಕಾರ್ಯಾಚರಣೆ      </vt:lpstr>
      <vt:lpstr>Types of Location 1. Shopping Center/ Shopping Mall</vt:lpstr>
      <vt:lpstr>Largest Mall -USA</vt:lpstr>
      <vt:lpstr>Dubai Marina Mall</vt:lpstr>
      <vt:lpstr>Neighbourhood Shopping Center</vt:lpstr>
      <vt:lpstr>2. Free Standing Location</vt:lpstr>
      <vt:lpstr>2. Part of Business District      Central Business District(CBD) SBD</vt:lpstr>
      <vt:lpstr>  Factors affecting choice of location / Steps involved in choosing retail location ಚಿಲ್ಲರೆ ಅಂಗಡಿ ಸ್ಥಳವನ್ನು ನಿರ್ಧರಿಸುವ ಅಂಶಗಳು   </vt:lpstr>
      <vt:lpstr>Slide 9</vt:lpstr>
      <vt:lpstr>Slide 10</vt:lpstr>
      <vt:lpstr> 3. Trade Area Analysis ವ್ಯಾಪಾರ ಪ್ರದೇಶದ ವಿಶ್ಲೇಷಣೆ  </vt:lpstr>
      <vt:lpstr>Trade Area Analysis Primary,  Secondary,  Territory (Fringe) Trading Area </vt:lpstr>
      <vt:lpstr>Trade Area</vt:lpstr>
      <vt:lpstr>Contd….</vt:lpstr>
      <vt:lpstr>Store Layout</vt:lpstr>
      <vt:lpstr>                                          Store Layout  ಮಳಿಗೆ ವಿನ್ಯಾಸ  1. GRID Layout  ಗ್ರಿಡ್ ವಿನ್ಯಾಸ </vt:lpstr>
      <vt:lpstr>                        Store Layout  2. Free Form Layout ಉಚಿತ ಹರಿವು ವಿನ್ಯಾಸ   </vt:lpstr>
      <vt:lpstr> Store Layout</vt:lpstr>
      <vt:lpstr>                                               Store Layout  4. Spine Layout ಬೆನ್ನೆಲುಬು  ವಿನ್ಯಾಸ  </vt:lpstr>
      <vt:lpstr>Merchandise Presentation Technique  ಮರ್ಚಂಡೈಸ್ ಪ್ರಸ್ತುತಿ</vt:lpstr>
      <vt:lpstr>Merchandise Presentation Technique</vt:lpstr>
      <vt:lpstr>     Signage and Graphics     </vt:lpstr>
      <vt:lpstr>     Signage and Graphics     </vt:lpstr>
      <vt:lpstr>Contd.---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Retail Operations</dc:title>
  <dc:creator>admin</dc:creator>
  <cp:lastModifiedBy>ACER</cp:lastModifiedBy>
  <cp:revision>38</cp:revision>
  <dcterms:created xsi:type="dcterms:W3CDTF">2020-10-26T04:15:05Z</dcterms:created>
  <dcterms:modified xsi:type="dcterms:W3CDTF">2022-10-04T10:52:55Z</dcterms:modified>
</cp:coreProperties>
</file>